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B9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44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2/3/2023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2/3/2023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2/3/2023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2/3/2023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2/3/2023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2/3/2023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2/3/2023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2/3/2023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2/3/2023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ko/%EB%B0%94%EB%82%98%EB%82%98-%ED%99%A9%EC%83%89-%EC%97%B4%EB%8C%80%EC%9D%98-%EA%B3%BC%EC%9D%BC-%EC%9D%8C%EC%8B%9D-%EB%8B%AC%EC%BD%A4%ED%95%9C-%EA%B1%B4%EA%B0%95-%ED%95%9C-%EC%8A%A4%EB%82%B5-311788/" TargetMode="External"/><Relationship Id="rId7" Type="http://schemas.openxmlformats.org/officeDocument/2006/relationships/hyperlink" Target="https://openclipart.org/detail/168393/feraliminal-skull-remix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pixabay.com/es/manzana-rojo-alimentos-2977637/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Imagen 35">
            <a:extLst>
              <a:ext uri="{FF2B5EF4-FFF2-40B4-BE49-F238E27FC236}">
                <a16:creationId xmlns:a16="http://schemas.microsoft.com/office/drawing/2014/main" id="{FEA0A8BA-98EC-C8B6-10C5-4D7F61609D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959589">
            <a:off x="8225177" y="4721672"/>
            <a:ext cx="762791" cy="621981"/>
          </a:xfrm>
          <a:prstGeom prst="rect">
            <a:avLst/>
          </a:prstGeom>
          <a:effectLst>
            <a:outerShdw blurRad="406400" dist="12700" dir="4320000" sx="111000" sy="111000" algn="ctr" rotWithShape="0">
              <a:srgbClr val="000000">
                <a:alpha val="38000"/>
              </a:srgbClr>
            </a:outerShdw>
            <a:reflection stA="46000" endPos="57000" dir="5400000" sy="-100000" algn="bl" rotWithShape="0"/>
          </a:effectLst>
        </p:spPr>
      </p:pic>
      <p:pic>
        <p:nvPicPr>
          <p:cNvPr id="34" name="Imagen 33">
            <a:extLst>
              <a:ext uri="{FF2B5EF4-FFF2-40B4-BE49-F238E27FC236}">
                <a16:creationId xmlns:a16="http://schemas.microsoft.com/office/drawing/2014/main" id="{67F775E6-133E-B176-40CC-31F1AA82D0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20722812">
            <a:off x="7722112" y="4784548"/>
            <a:ext cx="1076564" cy="496228"/>
          </a:xfrm>
          <a:prstGeom prst="rect">
            <a:avLst/>
          </a:prstGeom>
          <a:effectLst>
            <a:outerShdw blurRad="406400" dist="12700" dir="4320000" sx="111000" sy="111000" algn="ctr" rotWithShape="0">
              <a:srgbClr val="000000">
                <a:alpha val="38000"/>
              </a:srgbClr>
            </a:outerShdw>
            <a:reflection stA="46000" endPos="57000" dir="5400000" sy="-100000" algn="bl" rotWithShape="0"/>
          </a:effectLst>
        </p:spPr>
      </p:pic>
      <p:pic>
        <p:nvPicPr>
          <p:cNvPr id="33" name="Imagen 32">
            <a:extLst>
              <a:ext uri="{FF2B5EF4-FFF2-40B4-BE49-F238E27FC236}">
                <a16:creationId xmlns:a16="http://schemas.microsoft.com/office/drawing/2014/main" id="{3D55492F-AAE2-0018-36E3-1E8138F55A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9525493">
            <a:off x="7499504" y="4821194"/>
            <a:ext cx="642635" cy="524006"/>
          </a:xfrm>
          <a:prstGeom prst="rect">
            <a:avLst/>
          </a:prstGeom>
          <a:effectLst>
            <a:outerShdw blurRad="406400" dist="12700" dir="4320000" sx="111000" sy="111000" algn="ctr" rotWithShape="0">
              <a:srgbClr val="000000">
                <a:alpha val="38000"/>
              </a:srgbClr>
            </a:outerShdw>
            <a:reflection stA="46000" endPos="57000" dir="5400000" sy="-100000" algn="bl" rotWithShape="0"/>
          </a:effectLst>
        </p:spPr>
      </p:pic>
      <p:pic>
        <p:nvPicPr>
          <p:cNvPr id="32" name="Imagen 31">
            <a:extLst>
              <a:ext uri="{FF2B5EF4-FFF2-40B4-BE49-F238E27FC236}">
                <a16:creationId xmlns:a16="http://schemas.microsoft.com/office/drawing/2014/main" id="{BE918E6B-7401-6F53-8D00-9CED91DD90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794933" y="4714325"/>
            <a:ext cx="1271123" cy="585908"/>
          </a:xfrm>
          <a:prstGeom prst="rect">
            <a:avLst/>
          </a:prstGeom>
          <a:effectLst>
            <a:outerShdw blurRad="406400" dist="12700" dir="4320000" sx="111000" sy="111000" algn="ctr" rotWithShape="0">
              <a:srgbClr val="000000">
                <a:alpha val="38000"/>
              </a:srgbClr>
            </a:outerShdw>
            <a:reflection stA="46000" endPos="57000" dir="5400000" sy="-100000" algn="bl" rotWithShape="0"/>
          </a:effec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7D647CE-1423-45DF-290B-58D72DCBD06B}"/>
              </a:ext>
            </a:extLst>
          </p:cNvPr>
          <p:cNvSpPr txBox="1"/>
          <p:nvPr/>
        </p:nvSpPr>
        <p:spPr>
          <a:xfrm>
            <a:off x="1245326" y="538189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>
                <a:solidFill>
                  <a:schemeClr val="bg1"/>
                </a:solidFill>
              </a:rPr>
              <a:t>By</a:t>
            </a:r>
            <a:r>
              <a:rPr lang="es-ES" dirty="0">
                <a:solidFill>
                  <a:schemeClr val="bg1"/>
                </a:solidFill>
              </a:rPr>
              <a:t> Pilar Terrón</a:t>
            </a:r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D3BC8149-2F19-AB07-A70E-3990DAD0DC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80484">
            <a:off x="6382032" y="4654857"/>
            <a:ext cx="864414" cy="704845"/>
          </a:xfrm>
          <a:prstGeom prst="rect">
            <a:avLst/>
          </a:prstGeom>
          <a:effectLst>
            <a:outerShdw blurRad="406400" dist="12700" dir="4320000" sx="111000" sy="111000" algn="ctr" rotWithShape="0">
              <a:srgbClr val="000000">
                <a:alpha val="38000"/>
              </a:srgbClr>
            </a:outerShdw>
            <a:reflection stA="46000" endPos="57000" dir="5400000" sy="-100000" algn="bl" rotWithShape="0"/>
          </a:effectLst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8251334A-321F-3C98-7AB2-B4B2B1B8C2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6117799" y="1376730"/>
            <a:ext cx="3182625" cy="3742431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2133A50-66C9-68B1-0283-ABA53D02E3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5326" y="1305799"/>
            <a:ext cx="8825658" cy="1129208"/>
          </a:xfrm>
        </p:spPr>
        <p:txBody>
          <a:bodyPr>
            <a:noAutofit/>
          </a:bodyPr>
          <a:lstStyle/>
          <a:p>
            <a:r>
              <a:rPr lang="es-ES" sz="7200" b="1" dirty="0">
                <a:solidFill>
                  <a:srgbClr val="44B94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FOOD KILLER</a:t>
            </a:r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B7CE4F8F-0FB8-73C6-E088-E6B2C910CF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1480022">
            <a:off x="7741891" y="5151061"/>
            <a:ext cx="648329" cy="298839"/>
          </a:xfrm>
          <a:prstGeom prst="rect">
            <a:avLst/>
          </a:prstGeom>
          <a:effectLst>
            <a:outerShdw blurRad="406400" dist="12700" dir="4320000" sx="111000" sy="111000" algn="ctr" rotWithShape="0">
              <a:srgbClr val="000000">
                <a:alpha val="38000"/>
              </a:srgbClr>
            </a:outerShdw>
            <a:reflection stA="46000" endPos="57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76373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5E8768-0F52-DF44-060E-5E3637CA2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44B94C"/>
                </a:solidFill>
              </a:rPr>
              <a:t>Pantalla de Inicio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7EB4E71-19E3-B485-97E7-C956925182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50000" t="11514"/>
          <a:stretch/>
        </p:blipFill>
        <p:spPr>
          <a:xfrm>
            <a:off x="496478" y="2648886"/>
            <a:ext cx="6096000" cy="3419065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B7534A6D-569A-09C1-C523-C95D0FA44D27}"/>
              </a:ext>
            </a:extLst>
          </p:cNvPr>
          <p:cNvSpPr txBox="1"/>
          <p:nvPr/>
        </p:nvSpPr>
        <p:spPr>
          <a:xfrm>
            <a:off x="6768445" y="3896753"/>
            <a:ext cx="48328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En la pantalla principal veremos el logotipo del juego, botón de comenzar y unas pequeñas instrucciones del juego</a:t>
            </a:r>
          </a:p>
        </p:txBody>
      </p:sp>
    </p:spTree>
    <p:extLst>
      <p:ext uri="{BB962C8B-B14F-4D97-AF65-F5344CB8AC3E}">
        <p14:creationId xmlns:p14="http://schemas.microsoft.com/office/powerpoint/2010/main" val="4058826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6DF712-C8FB-4F03-6244-5E420A16E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rgbClr val="44B94C"/>
                </a:solidFill>
              </a:rPr>
              <a:t>Pantalla </a:t>
            </a:r>
            <a:r>
              <a:rPr lang="es-ES" dirty="0" err="1">
                <a:solidFill>
                  <a:srgbClr val="44B94C"/>
                </a:solidFill>
              </a:rPr>
              <a:t>Game</a:t>
            </a:r>
            <a:endParaRPr lang="es-ES" dirty="0">
              <a:solidFill>
                <a:srgbClr val="44B94C"/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F043ED1-8145-73D6-1404-F2DCCB54FA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247" t="12002" r="13557"/>
          <a:stretch/>
        </p:blipFill>
        <p:spPr>
          <a:xfrm>
            <a:off x="480767" y="2356701"/>
            <a:ext cx="3459637" cy="4159592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31D154A9-BE04-6842-4573-E381AD598A8B}"/>
              </a:ext>
            </a:extLst>
          </p:cNvPr>
          <p:cNvSpPr txBox="1"/>
          <p:nvPr/>
        </p:nvSpPr>
        <p:spPr>
          <a:xfrm>
            <a:off x="4251489" y="2356701"/>
            <a:ext cx="7459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u="sng" dirty="0"/>
              <a:t>Puntuación</a:t>
            </a:r>
            <a:r>
              <a:rPr lang="es-ES" dirty="0"/>
              <a:t>: </a:t>
            </a:r>
            <a:r>
              <a:rPr lang="es-ES" sz="1600" dirty="0"/>
              <a:t>Acumulación de puntos en el transcurso del juego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C53400E6-7E96-72C7-2D35-1FDD6550B86A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2026763" y="2541367"/>
            <a:ext cx="2224726" cy="292231"/>
          </a:xfrm>
          <a:prstGeom prst="straightConnector1">
            <a:avLst/>
          </a:prstGeom>
          <a:ln w="31750" cap="rnd" cmpd="sng">
            <a:gradFill>
              <a:gsLst>
                <a:gs pos="0">
                  <a:schemeClr val="accent1">
                    <a:lumMod val="6000"/>
                    <a:lumOff val="94000"/>
                  </a:schemeClr>
                </a:gs>
                <a:gs pos="100000">
                  <a:srgbClr val="0070C0"/>
                </a:gs>
              </a:gsLst>
              <a:lin ang="5400000" scaled="1"/>
            </a:gradFill>
            <a:tailEnd type="triangle"/>
          </a:ln>
          <a:effectLst>
            <a:outerShdw blurRad="50800" dist="38100" dir="8100000" sx="109000" sy="109000" algn="tr" rotWithShape="0">
              <a:prstClr val="black">
                <a:alpha val="42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7CBFAB53-474B-C654-AAD4-73F9CD8CBA36}"/>
              </a:ext>
            </a:extLst>
          </p:cNvPr>
          <p:cNvCxnSpPr>
            <a:cxnSpLocks/>
          </p:cNvCxnSpPr>
          <p:nvPr/>
        </p:nvCxnSpPr>
        <p:spPr>
          <a:xfrm>
            <a:off x="3676454" y="2910699"/>
            <a:ext cx="575035" cy="0"/>
          </a:xfrm>
          <a:prstGeom prst="straightConnector1">
            <a:avLst/>
          </a:prstGeom>
          <a:ln w="31750" cap="rnd" cmpd="sng">
            <a:gradFill>
              <a:gsLst>
                <a:gs pos="1000">
                  <a:schemeClr val="accent1">
                    <a:lumMod val="6000"/>
                    <a:lumOff val="94000"/>
                  </a:schemeClr>
                </a:gs>
                <a:gs pos="100000">
                  <a:srgbClr val="0070C0"/>
                </a:gs>
              </a:gsLst>
              <a:lin ang="5400000" scaled="1"/>
            </a:gradFill>
            <a:tailEnd type="triangle"/>
          </a:ln>
          <a:effectLst>
            <a:outerShdw blurRad="50800" dist="38100" dir="8100000" sx="109000" sy="109000" algn="tr" rotWithShape="0">
              <a:prstClr val="black">
                <a:alpha val="42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4AB9A283-5BA2-7CA9-5795-43D1AAAE1A0B}"/>
              </a:ext>
            </a:extLst>
          </p:cNvPr>
          <p:cNvSpPr txBox="1"/>
          <p:nvPr/>
        </p:nvSpPr>
        <p:spPr>
          <a:xfrm>
            <a:off x="4251489" y="2726033"/>
            <a:ext cx="7459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u="sng" dirty="0"/>
              <a:t>Mute</a:t>
            </a:r>
            <a:r>
              <a:rPr lang="es-ES" dirty="0"/>
              <a:t>: </a:t>
            </a:r>
            <a:r>
              <a:rPr lang="es-ES" sz="1600" dirty="0"/>
              <a:t>Silenciamos la música del juego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44BDC9AC-9FE5-98D1-5DA8-CFEBA5521F89}"/>
              </a:ext>
            </a:extLst>
          </p:cNvPr>
          <p:cNvSpPr txBox="1"/>
          <p:nvPr/>
        </p:nvSpPr>
        <p:spPr>
          <a:xfrm>
            <a:off x="4251489" y="3095365"/>
            <a:ext cx="7459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u="sng" dirty="0"/>
              <a:t>Pause</a:t>
            </a:r>
            <a:r>
              <a:rPr lang="es-ES" dirty="0"/>
              <a:t>: </a:t>
            </a:r>
            <a:r>
              <a:rPr lang="es-ES" sz="1600" dirty="0"/>
              <a:t>Detenemos el juego</a:t>
            </a:r>
          </a:p>
        </p:txBody>
      </p: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BBC0F8B2-D41B-8F15-692A-A2052A922D4E}"/>
              </a:ext>
            </a:extLst>
          </p:cNvPr>
          <p:cNvCxnSpPr>
            <a:cxnSpLocks/>
          </p:cNvCxnSpPr>
          <p:nvPr/>
        </p:nvCxnSpPr>
        <p:spPr>
          <a:xfrm>
            <a:off x="3308808" y="3051258"/>
            <a:ext cx="942681" cy="272880"/>
          </a:xfrm>
          <a:prstGeom prst="straightConnector1">
            <a:avLst/>
          </a:prstGeom>
          <a:ln w="31750" cap="rnd" cmpd="sng">
            <a:gradFill>
              <a:gsLst>
                <a:gs pos="1000">
                  <a:schemeClr val="accent1">
                    <a:lumMod val="6000"/>
                    <a:lumOff val="94000"/>
                  </a:schemeClr>
                </a:gs>
                <a:gs pos="100000">
                  <a:srgbClr val="0070C0"/>
                </a:gs>
              </a:gsLst>
              <a:lin ang="5400000" scaled="1"/>
            </a:gradFill>
            <a:tailEnd type="triangle"/>
          </a:ln>
          <a:effectLst>
            <a:outerShdw blurRad="50800" dist="38100" dir="8100000" sx="109000" sy="109000" algn="tr" rotWithShape="0">
              <a:prstClr val="black">
                <a:alpha val="42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FBFBE921-6A95-C8AA-58A1-F6116257F969}"/>
              </a:ext>
            </a:extLst>
          </p:cNvPr>
          <p:cNvCxnSpPr>
            <a:cxnSpLocks/>
          </p:cNvCxnSpPr>
          <p:nvPr/>
        </p:nvCxnSpPr>
        <p:spPr>
          <a:xfrm>
            <a:off x="1154954" y="3817243"/>
            <a:ext cx="3096535" cy="0"/>
          </a:xfrm>
          <a:prstGeom prst="straightConnector1">
            <a:avLst/>
          </a:prstGeom>
          <a:ln w="31750" cap="rnd" cmpd="sng">
            <a:gradFill>
              <a:gsLst>
                <a:gs pos="1000">
                  <a:schemeClr val="accent1">
                    <a:lumMod val="6000"/>
                    <a:lumOff val="94000"/>
                  </a:schemeClr>
                </a:gs>
                <a:gs pos="100000">
                  <a:srgbClr val="0070C0"/>
                </a:gs>
              </a:gsLst>
              <a:lin ang="5400000" scaled="1"/>
            </a:gradFill>
            <a:tailEnd type="triangle"/>
          </a:ln>
          <a:effectLst>
            <a:outerShdw blurRad="50800" dist="38100" dir="8100000" sx="109000" sy="109000" algn="tr" rotWithShape="0">
              <a:prstClr val="black">
                <a:alpha val="42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uadroTexto 25">
            <a:extLst>
              <a:ext uri="{FF2B5EF4-FFF2-40B4-BE49-F238E27FC236}">
                <a16:creationId xmlns:a16="http://schemas.microsoft.com/office/drawing/2014/main" id="{56DC7577-B6BC-6BBA-0DD1-EED01CDCC624}"/>
              </a:ext>
            </a:extLst>
          </p:cNvPr>
          <p:cNvSpPr txBox="1"/>
          <p:nvPr/>
        </p:nvSpPr>
        <p:spPr>
          <a:xfrm>
            <a:off x="4251489" y="3632577"/>
            <a:ext cx="7459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u="sng" dirty="0"/>
              <a:t>Toxicidad</a:t>
            </a:r>
            <a:r>
              <a:rPr lang="es-ES" dirty="0"/>
              <a:t>: </a:t>
            </a:r>
            <a:r>
              <a:rPr lang="es-ES" sz="1600" dirty="0" err="1"/>
              <a:t>Game</a:t>
            </a:r>
            <a:r>
              <a:rPr lang="es-ES" sz="1600" dirty="0"/>
              <a:t> </a:t>
            </a:r>
            <a:r>
              <a:rPr lang="es-ES" sz="1600" dirty="0" err="1"/>
              <a:t>Over</a:t>
            </a:r>
            <a:r>
              <a:rPr lang="es-ES" sz="1600" dirty="0"/>
              <a:t>, el juego termina</a:t>
            </a:r>
          </a:p>
        </p:txBody>
      </p:sp>
      <p:cxnSp>
        <p:nvCxnSpPr>
          <p:cNvPr id="27" name="Conector recto de flecha 26">
            <a:extLst>
              <a:ext uri="{FF2B5EF4-FFF2-40B4-BE49-F238E27FC236}">
                <a16:creationId xmlns:a16="http://schemas.microsoft.com/office/drawing/2014/main" id="{5BD7083F-49C9-3EB9-8838-A466AEBD214D}"/>
              </a:ext>
            </a:extLst>
          </p:cNvPr>
          <p:cNvCxnSpPr>
            <a:cxnSpLocks/>
          </p:cNvCxnSpPr>
          <p:nvPr/>
        </p:nvCxnSpPr>
        <p:spPr>
          <a:xfrm>
            <a:off x="1649691" y="4444890"/>
            <a:ext cx="2601798" cy="1720240"/>
          </a:xfrm>
          <a:prstGeom prst="straightConnector1">
            <a:avLst/>
          </a:prstGeom>
          <a:ln w="31750" cap="rnd" cmpd="sng">
            <a:gradFill>
              <a:gsLst>
                <a:gs pos="1000">
                  <a:schemeClr val="accent1">
                    <a:lumMod val="6000"/>
                    <a:lumOff val="94000"/>
                  </a:schemeClr>
                </a:gs>
                <a:gs pos="100000">
                  <a:srgbClr val="0070C0"/>
                </a:gs>
              </a:gsLst>
              <a:lin ang="5400000" scaled="1"/>
            </a:gradFill>
            <a:tailEnd type="triangle"/>
          </a:ln>
          <a:effectLst>
            <a:outerShdw blurRad="50800" dist="38100" dir="8100000" sx="109000" sy="109000" algn="tr" rotWithShape="0">
              <a:prstClr val="black">
                <a:alpha val="42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>
            <a:extLst>
              <a:ext uri="{FF2B5EF4-FFF2-40B4-BE49-F238E27FC236}">
                <a16:creationId xmlns:a16="http://schemas.microsoft.com/office/drawing/2014/main" id="{B45B06DA-6D99-3B47-2779-7C3C12C18F68}"/>
              </a:ext>
            </a:extLst>
          </p:cNvPr>
          <p:cNvCxnSpPr>
            <a:cxnSpLocks/>
          </p:cNvCxnSpPr>
          <p:nvPr/>
        </p:nvCxnSpPr>
        <p:spPr>
          <a:xfrm>
            <a:off x="3139126" y="4263383"/>
            <a:ext cx="1112363" cy="0"/>
          </a:xfrm>
          <a:prstGeom prst="straightConnector1">
            <a:avLst/>
          </a:prstGeom>
          <a:ln w="31750" cap="rnd" cmpd="sng">
            <a:gradFill>
              <a:gsLst>
                <a:gs pos="1000">
                  <a:schemeClr val="accent1">
                    <a:lumMod val="6000"/>
                    <a:lumOff val="94000"/>
                  </a:schemeClr>
                </a:gs>
                <a:gs pos="100000">
                  <a:srgbClr val="0070C0"/>
                </a:gs>
              </a:gsLst>
              <a:lin ang="5400000" scaled="1"/>
            </a:gradFill>
            <a:tailEnd type="triangle"/>
          </a:ln>
          <a:effectLst>
            <a:outerShdw blurRad="50800" dist="38100" dir="8100000" sx="109000" sy="109000" algn="tr" rotWithShape="0">
              <a:prstClr val="black">
                <a:alpha val="42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uadroTexto 30">
            <a:extLst>
              <a:ext uri="{FF2B5EF4-FFF2-40B4-BE49-F238E27FC236}">
                <a16:creationId xmlns:a16="http://schemas.microsoft.com/office/drawing/2014/main" id="{C40C3AF0-BFA2-45D9-971C-24D656EDACD9}"/>
              </a:ext>
            </a:extLst>
          </p:cNvPr>
          <p:cNvSpPr txBox="1"/>
          <p:nvPr/>
        </p:nvSpPr>
        <p:spPr>
          <a:xfrm>
            <a:off x="4251489" y="4075558"/>
            <a:ext cx="7459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u="sng" dirty="0"/>
              <a:t>Comida</a:t>
            </a:r>
            <a:r>
              <a:rPr lang="es-ES" dirty="0"/>
              <a:t>: </a:t>
            </a:r>
            <a:r>
              <a:rPr lang="es-ES" sz="1600" dirty="0"/>
              <a:t>Aumenta en 10 la puntación</a:t>
            </a:r>
          </a:p>
        </p:txBody>
      </p: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AC0CCD85-9B5B-36E6-B25B-A0CCD40E5178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3214540" y="4260224"/>
            <a:ext cx="1036949" cy="278155"/>
          </a:xfrm>
          <a:prstGeom prst="straightConnector1">
            <a:avLst/>
          </a:prstGeom>
          <a:ln w="31750" cap="rnd" cmpd="sng">
            <a:gradFill>
              <a:gsLst>
                <a:gs pos="1000">
                  <a:schemeClr val="accent1">
                    <a:lumMod val="6000"/>
                    <a:lumOff val="94000"/>
                  </a:schemeClr>
                </a:gs>
                <a:gs pos="100000">
                  <a:srgbClr val="0070C0"/>
                </a:gs>
              </a:gsLst>
              <a:lin ang="5400000" scaled="1"/>
            </a:gradFill>
            <a:tailEnd type="triangle"/>
          </a:ln>
          <a:effectLst>
            <a:outerShdw blurRad="50800" dist="38100" dir="8100000" sx="109000" sy="109000" algn="tr" rotWithShape="0">
              <a:prstClr val="black">
                <a:alpha val="42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id="{08012D5E-99DB-6802-B84C-92D539E5DB1C}"/>
              </a:ext>
            </a:extLst>
          </p:cNvPr>
          <p:cNvCxnSpPr>
            <a:cxnSpLocks/>
          </p:cNvCxnSpPr>
          <p:nvPr/>
        </p:nvCxnSpPr>
        <p:spPr>
          <a:xfrm>
            <a:off x="2339419" y="4514137"/>
            <a:ext cx="1912070" cy="595191"/>
          </a:xfrm>
          <a:prstGeom prst="straightConnector1">
            <a:avLst/>
          </a:prstGeom>
          <a:ln w="31750" cap="rnd" cmpd="sng">
            <a:gradFill>
              <a:gsLst>
                <a:gs pos="1000">
                  <a:schemeClr val="accent1">
                    <a:lumMod val="6000"/>
                    <a:lumOff val="94000"/>
                  </a:schemeClr>
                </a:gs>
                <a:gs pos="100000">
                  <a:srgbClr val="0070C0"/>
                </a:gs>
              </a:gsLst>
              <a:lin ang="5400000" scaled="1"/>
            </a:gradFill>
            <a:tailEnd type="triangle"/>
          </a:ln>
          <a:effectLst>
            <a:outerShdw blurRad="50800" dist="38100" dir="8100000" sx="109000" sy="109000" algn="tr" rotWithShape="0">
              <a:prstClr val="black">
                <a:alpha val="42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uadroTexto 38">
            <a:extLst>
              <a:ext uri="{FF2B5EF4-FFF2-40B4-BE49-F238E27FC236}">
                <a16:creationId xmlns:a16="http://schemas.microsoft.com/office/drawing/2014/main" id="{B9A50D43-25CF-7C40-BD5D-041AFAC39EC3}"/>
              </a:ext>
            </a:extLst>
          </p:cNvPr>
          <p:cNvSpPr txBox="1"/>
          <p:nvPr/>
        </p:nvSpPr>
        <p:spPr>
          <a:xfrm>
            <a:off x="4210641" y="4925239"/>
            <a:ext cx="7459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u="sng" dirty="0"/>
              <a:t>Pócima Ralentización</a:t>
            </a:r>
            <a:r>
              <a:rPr lang="es-ES" dirty="0"/>
              <a:t>: </a:t>
            </a:r>
            <a:r>
              <a:rPr lang="es-ES" sz="1600" dirty="0"/>
              <a:t>Disminuye la velocidad durante 2 segundos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A48FF672-903E-3EAE-AD3E-1EDC4DF953AB}"/>
              </a:ext>
            </a:extLst>
          </p:cNvPr>
          <p:cNvSpPr txBox="1"/>
          <p:nvPr/>
        </p:nvSpPr>
        <p:spPr>
          <a:xfrm>
            <a:off x="4251489" y="5980464"/>
            <a:ext cx="7459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u="sng" dirty="0"/>
              <a:t>Pócima x2</a:t>
            </a:r>
            <a:r>
              <a:rPr lang="es-ES" dirty="0"/>
              <a:t>: </a:t>
            </a:r>
            <a:r>
              <a:rPr lang="es-ES" sz="1600" dirty="0"/>
              <a:t>Aumenta en 20 la puntuación</a:t>
            </a:r>
          </a:p>
        </p:txBody>
      </p:sp>
    </p:spTree>
    <p:extLst>
      <p:ext uri="{BB962C8B-B14F-4D97-AF65-F5344CB8AC3E}">
        <p14:creationId xmlns:p14="http://schemas.microsoft.com/office/powerpoint/2010/main" val="1780334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0A063E-0D2A-25AA-87B0-A9415178E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>
                <a:solidFill>
                  <a:srgbClr val="44B94C"/>
                </a:solidFill>
              </a:rPr>
              <a:t>Game</a:t>
            </a:r>
            <a:r>
              <a:rPr lang="es-ES" dirty="0">
                <a:solidFill>
                  <a:srgbClr val="44B94C"/>
                </a:solidFill>
              </a:rPr>
              <a:t> </a:t>
            </a:r>
            <a:r>
              <a:rPr lang="es-ES" dirty="0" err="1">
                <a:solidFill>
                  <a:srgbClr val="44B94C"/>
                </a:solidFill>
              </a:rPr>
              <a:t>Over</a:t>
            </a:r>
            <a:endParaRPr lang="es-ES" dirty="0">
              <a:solidFill>
                <a:srgbClr val="44B94C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96F2EA8E-C476-7D81-1C94-8B7CD56477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145" t="11586" r="9072"/>
          <a:stretch/>
        </p:blipFill>
        <p:spPr>
          <a:xfrm>
            <a:off x="509047" y="2622354"/>
            <a:ext cx="3996965" cy="341630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9007BBAD-E120-9AB7-C12E-B96016874CA6}"/>
              </a:ext>
            </a:extLst>
          </p:cNvPr>
          <p:cNvSpPr txBox="1"/>
          <p:nvPr/>
        </p:nvSpPr>
        <p:spPr>
          <a:xfrm>
            <a:off x="4694547" y="2807020"/>
            <a:ext cx="6988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u="sng" dirty="0"/>
              <a:t>Récord</a:t>
            </a:r>
            <a:r>
              <a:rPr lang="es-ES" dirty="0"/>
              <a:t>: </a:t>
            </a:r>
            <a:r>
              <a:rPr lang="es-ES" sz="1600" dirty="0"/>
              <a:t>Memorizamos la mejor puntuación (</a:t>
            </a:r>
            <a:r>
              <a:rPr lang="es-ES" sz="1600" dirty="0" err="1"/>
              <a:t>localStorage</a:t>
            </a:r>
            <a:r>
              <a:rPr lang="es-ES" sz="1600" dirty="0"/>
              <a:t>)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BBFB279E-552E-8E42-67A4-0B6924158DCC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3412503" y="2991686"/>
            <a:ext cx="1282044" cy="26578"/>
          </a:xfrm>
          <a:prstGeom prst="straightConnector1">
            <a:avLst/>
          </a:prstGeom>
          <a:ln w="31750" cap="rnd" cmpd="sng">
            <a:gradFill>
              <a:gsLst>
                <a:gs pos="0">
                  <a:schemeClr val="accent1">
                    <a:lumMod val="6000"/>
                    <a:lumOff val="94000"/>
                  </a:schemeClr>
                </a:gs>
                <a:gs pos="66000">
                  <a:srgbClr val="0070C0"/>
                </a:gs>
              </a:gsLst>
              <a:lin ang="5400000" scaled="1"/>
            </a:gradFill>
            <a:tailEnd type="triangle"/>
          </a:ln>
          <a:effectLst>
            <a:outerShdw blurRad="50800" dist="38100" dir="8100000" sx="109000" sy="109000" algn="tr" rotWithShape="0">
              <a:prstClr val="black">
                <a:alpha val="42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45A054C8-69FE-D3E1-B1A4-206A054C27A4}"/>
              </a:ext>
            </a:extLst>
          </p:cNvPr>
          <p:cNvCxnSpPr>
            <a:cxnSpLocks/>
          </p:cNvCxnSpPr>
          <p:nvPr/>
        </p:nvCxnSpPr>
        <p:spPr>
          <a:xfrm>
            <a:off x="3412503" y="3361018"/>
            <a:ext cx="1282044" cy="0"/>
          </a:xfrm>
          <a:prstGeom prst="straightConnector1">
            <a:avLst/>
          </a:prstGeom>
          <a:ln w="31750" cap="rnd" cmpd="sng">
            <a:gradFill>
              <a:gsLst>
                <a:gs pos="0">
                  <a:schemeClr val="accent1">
                    <a:lumMod val="6000"/>
                    <a:lumOff val="94000"/>
                  </a:schemeClr>
                </a:gs>
                <a:gs pos="66000">
                  <a:srgbClr val="0070C0"/>
                </a:gs>
              </a:gsLst>
              <a:lin ang="5400000" scaled="1"/>
            </a:gradFill>
            <a:tailEnd type="triangle"/>
          </a:ln>
          <a:effectLst>
            <a:outerShdw blurRad="50800" dist="38100" dir="8100000" sx="109000" sy="109000" algn="tr" rotWithShape="0">
              <a:prstClr val="black">
                <a:alpha val="42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F21EFF0-E59F-F682-7066-A62BF969B850}"/>
              </a:ext>
            </a:extLst>
          </p:cNvPr>
          <p:cNvSpPr txBox="1"/>
          <p:nvPr/>
        </p:nvSpPr>
        <p:spPr>
          <a:xfrm>
            <a:off x="4694547" y="3224184"/>
            <a:ext cx="698840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u="sng" dirty="0"/>
              <a:t>Puntuación de Partida</a:t>
            </a:r>
            <a:r>
              <a:rPr lang="es-ES" dirty="0"/>
              <a:t>: </a:t>
            </a:r>
            <a:r>
              <a:rPr lang="es-ES" sz="1600" dirty="0"/>
              <a:t>Mostramos la puntuación obtenida en la partida actual</a:t>
            </a:r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25D18179-C0EA-955F-DC51-F0EADCFCD73B}"/>
              </a:ext>
            </a:extLst>
          </p:cNvPr>
          <p:cNvCxnSpPr>
            <a:cxnSpLocks/>
          </p:cNvCxnSpPr>
          <p:nvPr/>
        </p:nvCxnSpPr>
        <p:spPr>
          <a:xfrm>
            <a:off x="3610466" y="5549607"/>
            <a:ext cx="1084081" cy="0"/>
          </a:xfrm>
          <a:prstGeom prst="straightConnector1">
            <a:avLst/>
          </a:prstGeom>
          <a:ln w="31750" cap="rnd" cmpd="sng">
            <a:gradFill>
              <a:gsLst>
                <a:gs pos="0">
                  <a:schemeClr val="accent1">
                    <a:lumMod val="6000"/>
                    <a:lumOff val="94000"/>
                  </a:schemeClr>
                </a:gs>
                <a:gs pos="66000">
                  <a:srgbClr val="0070C0"/>
                </a:gs>
              </a:gsLst>
              <a:lin ang="5400000" scaled="1"/>
            </a:gradFill>
            <a:tailEnd type="triangle"/>
          </a:ln>
          <a:effectLst>
            <a:outerShdw blurRad="50800" dist="38100" dir="8100000" sx="109000" sy="109000" algn="tr" rotWithShape="0">
              <a:prstClr val="black">
                <a:alpha val="42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9E6C022B-F121-EE98-727B-CA310922F9BF}"/>
              </a:ext>
            </a:extLst>
          </p:cNvPr>
          <p:cNvSpPr txBox="1"/>
          <p:nvPr/>
        </p:nvSpPr>
        <p:spPr>
          <a:xfrm>
            <a:off x="4694547" y="5206517"/>
            <a:ext cx="698840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u="sng" dirty="0"/>
              <a:t>Botón </a:t>
            </a:r>
            <a:r>
              <a:rPr lang="es-ES" u="sng" dirty="0" err="1"/>
              <a:t>Reset</a:t>
            </a:r>
            <a:r>
              <a:rPr lang="es-ES" dirty="0"/>
              <a:t>: </a:t>
            </a:r>
            <a:r>
              <a:rPr lang="es-ES" sz="1600" dirty="0"/>
              <a:t>Podemos volver a la pagina principal para empezar de nuevo el juego</a:t>
            </a:r>
          </a:p>
        </p:txBody>
      </p:sp>
    </p:spTree>
    <p:extLst>
      <p:ext uri="{BB962C8B-B14F-4D97-AF65-F5344CB8AC3E}">
        <p14:creationId xmlns:p14="http://schemas.microsoft.com/office/powerpoint/2010/main" val="10756998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a de reuniones Ion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TM02900722[[fn=Sala de reuniones Ion]]</Template>
  <TotalTime>58</TotalTime>
  <Words>121</Words>
  <Application>Microsoft Office PowerPoint</Application>
  <PresentationFormat>Panorámica</PresentationFormat>
  <Paragraphs>16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Sala de reuniones Ion</vt:lpstr>
      <vt:lpstr>FOOD KILLER</vt:lpstr>
      <vt:lpstr>Pantalla de Inicio</vt:lpstr>
      <vt:lpstr>Pantalla Game</vt:lpstr>
      <vt:lpstr>Game Over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KILLER</dc:title>
  <dc:creator>pilar terron</dc:creator>
  <cp:lastModifiedBy>pilar terron</cp:lastModifiedBy>
  <cp:revision>1</cp:revision>
  <dcterms:created xsi:type="dcterms:W3CDTF">2023-02-03T09:35:20Z</dcterms:created>
  <dcterms:modified xsi:type="dcterms:W3CDTF">2023-02-03T10:33:23Z</dcterms:modified>
</cp:coreProperties>
</file>

<file path=docProps/thumbnail.jpeg>
</file>